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9" r:id="rId2"/>
    <p:sldId id="258" r:id="rId3"/>
    <p:sldId id="263" r:id="rId4"/>
    <p:sldId id="260" r:id="rId5"/>
    <p:sldId id="261" r:id="rId6"/>
    <p:sldId id="265" r:id="rId7"/>
    <p:sldId id="257" r:id="rId8"/>
    <p:sldId id="264" r:id="rId9"/>
    <p:sldId id="262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307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8" r:id="rId52"/>
  </p:sldIdLst>
  <p:sldSz cx="9906000" cy="6858000" type="A4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235" autoAdjust="0"/>
    <p:restoredTop sz="86877" autoAdjust="0"/>
  </p:normalViewPr>
  <p:slideViewPr>
    <p:cSldViewPr>
      <p:cViewPr>
        <p:scale>
          <a:sx n="66" d="100"/>
          <a:sy n="66" d="100"/>
        </p:scale>
        <p:origin x="-1362" y="-54"/>
      </p:cViewPr>
      <p:guideLst>
        <p:guide orient="horz" pos="2160"/>
        <p:guide pos="312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781E2-7A7E-4CF2-B8D5-8D2C77522C88}" type="datetimeFigureOut">
              <a:rPr lang="id-ID" smtClean="0"/>
              <a:pPr/>
              <a:t>09/03/2016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A02B-D493-4E9C-8AAC-EE5D8EC7F808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83636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Spare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BA02B-D493-4E9C-8AAC-EE5D8EC7F808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3ED28-832A-4FD4-AB53-3532D968CF44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E216-38C9-49D6-AB70-EDEF7229747E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DDA73-0F46-4A46-A55F-B8D15C3FAB91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D0D-CE7F-412E-9E7E-315E37B6F836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9F10-4DA7-40FB-B599-C5F87B1A1ED3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54C08-325B-485B-9D0F-BD8B55D38515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91007-B5C0-4761-85F6-C7E1AF1BC558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8DDA-80BF-4110-A62B-A1E2814A50EB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E79A-9D5A-4C81-B086-DCA5BF02134C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194B-77D0-42BB-B75E-7E6A76A69447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59AF4-CCB6-4510-BF80-C202B901DD27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1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24B10-35B0-4A6C-90C5-9838B514E3BC}" type="datetime1">
              <a:rPr lang="id-ID" smtClean="0"/>
              <a:pPr/>
              <a:t>09/03/2016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1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91569-755D-42B6-8B36-0F1605D491BE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81100" y="620688"/>
            <a:ext cx="7215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latin typeface="Arial" pitchFamily="34" charset="0"/>
                <a:cs typeface="Arial" pitchFamily="34" charset="0"/>
              </a:rPr>
              <a:t>Panduan Penggunaan</a:t>
            </a:r>
          </a:p>
          <a:p>
            <a:pPr algn="ctr"/>
            <a:r>
              <a:rPr lang="id-ID" sz="2800" dirty="0" smtClean="0">
                <a:latin typeface="Arial Black" pitchFamily="34" charset="0"/>
                <a:cs typeface="Arial" pitchFamily="34" charset="0"/>
              </a:rPr>
              <a:t>Dashboard Monitoring OJK Way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 t="7576" r="1551"/>
          <a:stretch>
            <a:fillRect/>
          </a:stretch>
        </p:blipFill>
        <p:spPr bwMode="auto">
          <a:xfrm>
            <a:off x="1167350" y="1517274"/>
            <a:ext cx="7714740" cy="4071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738422" y="6417254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smtClean="0">
                <a:latin typeface="Arial" pitchFamily="34" charset="0"/>
                <a:cs typeface="Arial" pitchFamily="34" charset="0"/>
                <a:sym typeface="Symbol"/>
              </a:rPr>
              <a:t> Direktorat Manajemen Perubahan 2016</a:t>
            </a:r>
            <a:endParaRPr lang="id-ID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10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1306" y="4169639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data.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K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Submit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untuk menyimpan data.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267309" y="5373216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6536" y="1052736"/>
            <a:ext cx="345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 Kinikan profil satker (2/2)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552" y="1556792"/>
            <a:ext cx="5404670" cy="452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3368824" y="5889972"/>
            <a:ext cx="33560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3264" y="5119228"/>
            <a:ext cx="2357454" cy="738664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id-ID" sz="1400" b="1" u="sng" dirty="0" smtClean="0">
                <a:latin typeface="+mj-lt"/>
                <a:cs typeface="Arial" panose="020B0604020202020204" pitchFamily="34" charset="0"/>
              </a:rPr>
              <a:t>Perhatian!</a:t>
            </a:r>
            <a:endParaRPr lang="id-ID" sz="1400" dirty="0" smtClean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id-ID" sz="1400" i="1" dirty="0" smtClean="0">
                <a:latin typeface="+mj-lt"/>
                <a:cs typeface="Arial" panose="020B0604020202020204" pitchFamily="34" charset="0"/>
              </a:rPr>
              <a:t>Silakan ubah password default jika berkehendak.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708970" y="4356452"/>
            <a:ext cx="0" cy="15578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693710" y="4365632"/>
            <a:ext cx="12937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76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11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Definisikan program budaya spesifik (1/4)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64" y="3174067"/>
            <a:ext cx="228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menu</a:t>
            </a:r>
          </a:p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Program Budaya Spesifik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8108" y="1772815"/>
            <a:ext cx="5991040" cy="340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>
            <a:off x="2432720" y="3356992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81298" y="5357826"/>
            <a:ext cx="6000792" cy="738664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id-ID" sz="1400" b="1" u="sng" dirty="0" smtClean="0">
                <a:latin typeface="+mj-lt"/>
                <a:cs typeface="Arial" panose="020B0604020202020204" pitchFamily="34" charset="0"/>
              </a:rPr>
              <a:t>Perhatian!</a:t>
            </a:r>
            <a:endParaRPr lang="id-ID" sz="1400" dirty="0" smtClean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id-ID" sz="1400" i="1" dirty="0" smtClean="0">
                <a:latin typeface="+mj-lt"/>
                <a:cs typeface="Arial" panose="020B0604020202020204" pitchFamily="34" charset="0"/>
              </a:rPr>
              <a:t>Langkah “2. Definisikan program budaya spesifik” dapat dilompati untuk diisi kemudian.</a:t>
            </a:r>
          </a:p>
        </p:txBody>
      </p:sp>
    </p:spTree>
    <p:extLst>
      <p:ext uri="{BB962C8B-B14F-4D97-AF65-F5344CB8AC3E}">
        <p14:creationId xmlns="" xmlns:p14="http://schemas.microsoft.com/office/powerpoint/2010/main" val="32643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12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Definisikan program budaya spesifik (2/4)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5368" y="1731580"/>
            <a:ext cx="14444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Tambah+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mendefinisikan program budaya spesifik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tau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Arsip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melihat program budaya spesifik tahun lalu.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552" y="1700808"/>
            <a:ext cx="7108923" cy="318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8158851" y="1878732"/>
            <a:ext cx="0" cy="15578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4688" y="4269249"/>
            <a:ext cx="4131444" cy="232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2144688" y="3356992"/>
            <a:ext cx="4176464" cy="9122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276132" y="3573016"/>
            <a:ext cx="405060" cy="696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158851" y="1893972"/>
            <a:ext cx="12937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658612" y="3429000"/>
            <a:ext cx="5161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165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809" y="4149081"/>
            <a:ext cx="564936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13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Definisikan program budaya spesifik (3/4)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12492" y="6093296"/>
            <a:ext cx="302949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809" y="1580957"/>
            <a:ext cx="5649367" cy="318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69224" y="1628800"/>
            <a:ext cx="2592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K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Simpan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untuk menyimpan data sementara.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Finalisasi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untuk menyimpan data secara permanen.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9224" y="4071942"/>
            <a:ext cx="2198618" cy="181588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d-ID" sz="1400" b="1" u="sng" dirty="0" smtClean="0">
                <a:latin typeface="+mj-lt"/>
                <a:cs typeface="Arial" panose="020B0604020202020204" pitchFamily="34" charset="0"/>
              </a:rPr>
              <a:t>Perhatian!</a:t>
            </a:r>
            <a:endParaRPr lang="id-ID" sz="14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400" i="1" dirty="0" smtClean="0">
                <a:latin typeface="+mj-lt"/>
                <a:cs typeface="Arial" panose="020B0604020202020204" pitchFamily="34" charset="0"/>
              </a:rPr>
              <a:t>1. Program spesifik harus diukur oleh setidaknya 1 alat ukur.</a:t>
            </a:r>
            <a:endParaRPr lang="id-ID" sz="1600" i="1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400" i="1" dirty="0" smtClean="0">
                <a:latin typeface="+mj-lt"/>
                <a:cs typeface="Arial" panose="020B0604020202020204" pitchFamily="34" charset="0"/>
              </a:rPr>
              <a:t>2. Program budaya spesifik yang sudah difinalisasi tidak dapat diubah dan berlaku sepanjang tahun.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34150" y="1816249"/>
            <a:ext cx="0" cy="42941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720214" y="1825774"/>
            <a:ext cx="22996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354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14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Definisikan program budaya spesifik (4/4)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551900"/>
            <a:ext cx="7056784" cy="382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>
            <a:off x="6348571" y="4293096"/>
            <a:ext cx="184478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10670" y="2420888"/>
            <a:ext cx="1444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Jika sudah difinalisasi, akan muncul flag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Sudah Final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dan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Preview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melihat program budaya spesifik yang sudah difinalisasi. </a:t>
            </a:r>
          </a:p>
        </p:txBody>
      </p:sp>
    </p:spTree>
    <p:extLst>
      <p:ext uri="{BB962C8B-B14F-4D97-AF65-F5344CB8AC3E}">
        <p14:creationId xmlns="" xmlns:p14="http://schemas.microsoft.com/office/powerpoint/2010/main" val="20018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15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(1/11)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464" y="3462099"/>
            <a:ext cx="228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menu</a:t>
            </a:r>
          </a:p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Lembar Self Assessment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8108" y="1772815"/>
            <a:ext cx="5991040" cy="340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>
            <a:off x="2432720" y="3645024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16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(2/11)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432720" y="3645024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560" y="1686037"/>
            <a:ext cx="7043365" cy="30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65368" y="1700808"/>
            <a:ext cx="1444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Tambah+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mengisi Lembar Self Assessment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tau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Arsip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melihat Lembar Self Assessment tahun lalu.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7531023" y="2506561"/>
            <a:ext cx="1264516" cy="8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58612" y="3143248"/>
            <a:ext cx="5161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158851" y="1893972"/>
            <a:ext cx="12937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79" t="3732" r="19325" b="8717"/>
          <a:stretch/>
        </p:blipFill>
        <p:spPr bwMode="auto">
          <a:xfrm>
            <a:off x="2294586" y="3795104"/>
            <a:ext cx="3882549" cy="25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V="1">
            <a:off x="2349227" y="3066244"/>
            <a:ext cx="4208908" cy="7068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77134" y="3251596"/>
            <a:ext cx="720081" cy="5435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1368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0690" y="4236720"/>
            <a:ext cx="5302404" cy="207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17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(3/11)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432720" y="3645024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37176" y="1772816"/>
            <a:ext cx="0" cy="41120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44888" y="5877272"/>
            <a:ext cx="259228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29556" y="1783492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0690" y="1450909"/>
            <a:ext cx="5302404" cy="3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8704" y="2636912"/>
            <a:ext cx="1656184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/>
          <p:cNvSpPr/>
          <p:nvPr/>
        </p:nvSpPr>
        <p:spPr>
          <a:xfrm>
            <a:off x="2288704" y="5373216"/>
            <a:ext cx="165618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6969224" y="1628800"/>
            <a:ext cx="259228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Sebagian data sudah terisi melalui menu “Pengaturan Pengguna”.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Nama Pengisi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dan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Jumlah Insan OJK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”.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</p:spTree>
    <p:extLst>
      <p:ext uri="{BB962C8B-B14F-4D97-AF65-F5344CB8AC3E}">
        <p14:creationId xmlns="" xmlns:p14="http://schemas.microsoft.com/office/powerpoint/2010/main" val="40782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18</a:t>
            </a:fld>
            <a:endParaRPr lang="id-ID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(4/11)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313532" y="1785516"/>
            <a:ext cx="7620" cy="43789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13532" y="1783492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53200" y="1556792"/>
            <a:ext cx="30243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OJK Cerdas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Penjelasan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Net Promoter Score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Frekuensi Pelaksanaan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Prosentase Kehadiran Peserta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Lampiran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</a:t>
            </a:r>
            <a:r>
              <a:rPr lang="id-ID" sz="1600" i="1" dirty="0" smtClean="0">
                <a:latin typeface="+mj-lt"/>
                <a:cs typeface="Arial" panose="020B0604020202020204" pitchFamily="34" charset="0"/>
              </a:rPr>
              <a:t>(nilai di atas 1 wajib menyertakan lampiran)</a:t>
            </a:r>
          </a:p>
          <a:p>
            <a:pPr marL="342900" indent="-342900">
              <a:buAutoNum type="arabicPeriod"/>
            </a:pPr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47" y="1485104"/>
            <a:ext cx="501595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33" y="3573016"/>
            <a:ext cx="4223869" cy="297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088904" y="6164416"/>
            <a:ext cx="22322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206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" y="1474538"/>
            <a:ext cx="4990008" cy="296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98" y="3501008"/>
            <a:ext cx="4336306" cy="305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19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(5/11)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313532" y="1785516"/>
            <a:ext cx="7620" cy="43789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13532" y="1783492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53200" y="1556792"/>
            <a:ext cx="30243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OJK Sehat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Penjelasan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Net Promoter Score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Frekuensi Pelaksanaan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Prosentase Kehadiran Peserta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>
                <a:cs typeface="Arial" panose="020B0604020202020204" pitchFamily="34" charset="0"/>
              </a:rPr>
              <a:t>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dirty="0">
                <a:cs typeface="Arial" panose="020B0604020202020204" pitchFamily="34" charset="0"/>
              </a:rPr>
              <a:t>” </a:t>
            </a:r>
            <a:r>
              <a:rPr lang="id-ID" sz="1600" i="1" dirty="0">
                <a:cs typeface="Arial" panose="020B0604020202020204" pitchFamily="34" charset="0"/>
              </a:rPr>
              <a:t>(nilai di atas 1 wajib menyertakan lampiran</a:t>
            </a:r>
            <a:r>
              <a:rPr lang="id-ID" sz="1600" i="1" dirty="0" smtClean="0">
                <a:cs typeface="Arial" panose="020B0604020202020204" pitchFamily="34" charset="0"/>
              </a:rPr>
              <a:t>)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88904" y="6164416"/>
            <a:ext cx="22322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6802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5744" y="35716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Daftar Isi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5744" y="1196752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Login .............................................. </a:t>
            </a:r>
            <a:r>
              <a:rPr lang="id-ID" sz="2400" dirty="0">
                <a:latin typeface="Arial" pitchFamily="34" charset="0"/>
                <a:cs typeface="Arial" pitchFamily="34" charset="0"/>
              </a:rPr>
              <a:t>3</a:t>
            </a:r>
            <a:r>
              <a:rPr lang="id-ID" sz="2400" dirty="0" smtClean="0">
                <a:latin typeface="Arial" pitchFamily="34" charset="0"/>
                <a:cs typeface="Arial" pitchFamily="34" charset="0"/>
              </a:rPr>
              <a:t>  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</a:t>
            </a:fld>
            <a:endParaRPr lang="id-ID" sz="1600"/>
          </a:p>
        </p:txBody>
      </p:sp>
      <p:cxnSp>
        <p:nvCxnSpPr>
          <p:cNvPr id="6" name="Straight Connector 5"/>
          <p:cNvCxnSpPr/>
          <p:nvPr/>
        </p:nvCxnSpPr>
        <p:spPr>
          <a:xfrm>
            <a:off x="4024306" y="928670"/>
            <a:ext cx="5572164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95744" y="1785926"/>
            <a:ext cx="581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Pengenalan Singkat ...................... 6  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530" y="357166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400" dirty="0" smtClean="0">
                <a:latin typeface="Arial Black" panose="020B0A04020102020204" pitchFamily="34" charset="0"/>
                <a:cs typeface="Arial" pitchFamily="34" charset="0"/>
              </a:rPr>
              <a:t>Change Partner/ Change Agent Yth.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3844" y="1587705"/>
            <a:ext cx="3071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 smtClean="0">
                <a:latin typeface="Arial" pitchFamily="34" charset="0"/>
                <a:cs typeface="Arial" pitchFamily="34" charset="0"/>
              </a:rPr>
              <a:t>Buku “</a:t>
            </a:r>
            <a:r>
              <a:rPr lang="id-ID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Panduan Penggunaan Dashboard Monitoring OJK Way</a:t>
            </a:r>
            <a:r>
              <a:rPr lang="id-ID" dirty="0" smtClean="0">
                <a:latin typeface="Arial" pitchFamily="34" charset="0"/>
                <a:cs typeface="Arial" pitchFamily="34" charset="0"/>
              </a:rPr>
              <a:t>” ini dimaksudkan untuk membantu para Change Partner dan Change Agent dalam mengisi laporan program budaya triwulanan melalui dashboard monitoring OJK Way yang dapat diakses melalui URL https://ojkway.com.</a:t>
            </a:r>
          </a:p>
          <a:p>
            <a:pPr algn="r"/>
            <a:endParaRPr lang="id-ID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dirty="0" smtClean="0">
                <a:latin typeface="Arial" pitchFamily="34" charset="0"/>
                <a:cs typeface="Arial" pitchFamily="34" charset="0"/>
              </a:rPr>
              <a:t>Selamat menggunakan! 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95744" y="2395831"/>
            <a:ext cx="542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Pelaporan Program Budaya .......... 8  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5744" y="2967335"/>
            <a:ext cx="542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Pelaporan Launching</a:t>
            </a:r>
          </a:p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Program Budaya .......................... 34  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95744" y="3929066"/>
            <a:ext cx="542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Pelaporan Anggaran</a:t>
            </a:r>
          </a:p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Program Budaya .......................... 39  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95744" y="4929198"/>
            <a:ext cx="542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rial" pitchFamily="34" charset="0"/>
                <a:cs typeface="Arial" pitchFamily="34" charset="0"/>
              </a:rPr>
              <a:t>Menu Pendukung Lainnya ........... 47 </a:t>
            </a:r>
            <a:endParaRPr lang="id-ID" sz="36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380993" y="3429001"/>
            <a:ext cx="6858001" cy="1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9" y="1484784"/>
            <a:ext cx="509804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27" y="3483743"/>
            <a:ext cx="4414285" cy="311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20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(6/11)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313532" y="1785516"/>
            <a:ext cx="7620" cy="43789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13532" y="1783492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53200" y="1556792"/>
            <a:ext cx="30243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OJK Ramah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Penjelasan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Net Promoter Score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Prosentase Kerapian Diri &amp; Lingkungan Kerja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Mistery Call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dirty="0">
                <a:cs typeface="Arial" panose="020B0604020202020204" pitchFamily="34" charset="0"/>
              </a:rPr>
              <a:t>” </a:t>
            </a:r>
            <a:r>
              <a:rPr lang="id-ID" sz="1600" i="1" dirty="0">
                <a:cs typeface="Arial" panose="020B0604020202020204" pitchFamily="34" charset="0"/>
              </a:rPr>
              <a:t>(nilai di atas 1 wajib menyertakan lampiran</a:t>
            </a:r>
            <a:r>
              <a:rPr lang="id-ID" sz="1600" i="1" dirty="0" smtClean="0">
                <a:cs typeface="Arial" panose="020B0604020202020204" pitchFamily="34" charset="0"/>
              </a:rPr>
              <a:t>)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88904" y="6164416"/>
            <a:ext cx="22322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174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21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(7/11)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7548" y="1785516"/>
            <a:ext cx="7620" cy="4163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44848" y="178984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53200" y="1556792"/>
            <a:ext cx="3024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Program Budaya Spesifik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Alat Ukur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dirty="0">
                <a:cs typeface="Arial" panose="020B0604020202020204" pitchFamily="34" charset="0"/>
              </a:rPr>
              <a:t>” </a:t>
            </a:r>
            <a:r>
              <a:rPr lang="id-ID" sz="1600" i="1" dirty="0">
                <a:cs typeface="Arial" panose="020B0604020202020204" pitchFamily="34" charset="0"/>
              </a:rPr>
              <a:t>(nilai di atas 1 wajib menyertakan lampiran</a:t>
            </a:r>
            <a:r>
              <a:rPr lang="id-ID" sz="1600" i="1" dirty="0" smtClean="0">
                <a:cs typeface="Arial" panose="020B0604020202020204" pitchFamily="34" charset="0"/>
              </a:rPr>
              <a:t>)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4" y="1556792"/>
            <a:ext cx="5323520" cy="288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5624" y="4001999"/>
            <a:ext cx="5323520" cy="237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3885580" y="5949280"/>
            <a:ext cx="259228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2384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22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(8/11)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01272" y="1364570"/>
            <a:ext cx="2232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Apabila program budaya spesifik belum ada atau belum difinalisasi, akan muncul notifikasi seperti ini.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menu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Program Budaya Spesifik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melengkapi program budaya spesifik.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76179"/>
            <a:ext cx="6087790" cy="429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408400" y="3789040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13240" y="1556792"/>
            <a:ext cx="0" cy="22322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098000" y="15567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383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23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(9/11)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96" y="1556792"/>
            <a:ext cx="608662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57256" y="1412776"/>
            <a:ext cx="25202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Peran Pimpinan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Penjelasan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Nilai Self Assessment Peran Pimpinan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>
                <a:cs typeface="Arial" panose="020B0604020202020204" pitchFamily="34" charset="0"/>
              </a:rPr>
              <a:t>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dirty="0">
                <a:cs typeface="Arial" panose="020B0604020202020204" pitchFamily="34" charset="0"/>
              </a:rPr>
              <a:t>” </a:t>
            </a:r>
            <a:r>
              <a:rPr lang="id-ID" sz="1600" i="1" dirty="0">
                <a:cs typeface="Arial" panose="020B0604020202020204" pitchFamily="34" charset="0"/>
              </a:rPr>
              <a:t>(nilai di atas 1 wajib menyertakan lampiran</a:t>
            </a:r>
            <a:r>
              <a:rPr lang="id-ID" sz="1600" i="1" dirty="0" smtClean="0">
                <a:cs typeface="Arial" panose="020B0604020202020204" pitchFamily="34" charset="0"/>
              </a:rPr>
              <a:t>)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Lanjut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terus mengisi Lembar Self Assessment.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113240" y="1575843"/>
            <a:ext cx="0" cy="3600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94190" y="1561118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925910" y="5157192"/>
            <a:ext cx="318733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627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584836"/>
            <a:ext cx="6041901" cy="378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24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(10/11)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7256" y="1412776"/>
            <a:ext cx="2520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Partisipasi Bagian di Satker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Penjelasan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Nilai Self Assessment Partisipasi Bagian di Satker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>
                <a:cs typeface="Arial" panose="020B0604020202020204" pitchFamily="34" charset="0"/>
              </a:rPr>
              <a:t>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dirty="0">
                <a:cs typeface="Arial" panose="020B0604020202020204" pitchFamily="34" charset="0"/>
              </a:rPr>
              <a:t>” </a:t>
            </a:r>
            <a:r>
              <a:rPr lang="id-ID" sz="1600" i="1" dirty="0">
                <a:cs typeface="Arial" panose="020B0604020202020204" pitchFamily="34" charset="0"/>
              </a:rPr>
              <a:t>(nilai di atas 1 wajib menyertakan lampiran</a:t>
            </a:r>
            <a:r>
              <a:rPr lang="id-ID" sz="1600" i="1" dirty="0" smtClean="0">
                <a:cs typeface="Arial" panose="020B0604020202020204" pitchFamily="34" charset="0"/>
              </a:rPr>
              <a:t>)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Selesai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 dan keluar dari menu “Lembar Self Assessment”.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113240" y="1575843"/>
            <a:ext cx="0" cy="3600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94190" y="1561118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2840" y="5157192"/>
            <a:ext cx="3600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208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25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Isi Lembar Self Assessment (11/11)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5248" y="1607969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Apabila isian sudah lengkap, progress bar akan menunjukkan</a:t>
            </a:r>
            <a:br>
              <a:rPr lang="id-ID" sz="1600" dirty="0" smtClean="0">
                <a:latin typeface="+mj-lt"/>
                <a:cs typeface="Arial" panose="020B0604020202020204" pitchFamily="34" charset="0"/>
              </a:rPr>
            </a:b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100% Complete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.</a:t>
            </a: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Apabila masih ada yang ingin diubah dari Lembar Self Assessment, 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Ubah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mengubah isian.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6" y="1598243"/>
            <a:ext cx="5844164" cy="36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08784" y="3463852"/>
            <a:ext cx="208823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988274" y="1787542"/>
            <a:ext cx="0" cy="20607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969224" y="1772816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117827" y="3848275"/>
            <a:ext cx="8831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500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26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660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Cetak Catatan Dinas &amp; Lembar Self Assessment (1/5)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1232" y="3659540"/>
            <a:ext cx="252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anose="020B0604020202020204" pitchFamily="34" charset="0"/>
              </a:rPr>
              <a:t>Klik </a:t>
            </a:r>
            <a:r>
              <a:rPr lang="id-ID" sz="1600" dirty="0">
                <a:cs typeface="Arial" panose="020B0604020202020204" pitchFamily="34" charset="0"/>
              </a:rPr>
              <a:t>tombol </a:t>
            </a: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Preview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  <a:endParaRPr lang="id-ID" sz="1600" dirty="0">
              <a:cs typeface="Arial" panose="020B0604020202020204" pitchFamily="34" charset="0"/>
            </a:endParaRPr>
          </a:p>
          <a:p>
            <a:r>
              <a:rPr lang="id-ID" sz="1600" dirty="0">
                <a:cs typeface="Arial" panose="020B0604020202020204" pitchFamily="34" charset="0"/>
              </a:rPr>
              <a:t>untuk </a:t>
            </a:r>
            <a:r>
              <a:rPr lang="id-ID" sz="1600" dirty="0" smtClean="0">
                <a:cs typeface="Arial" panose="020B0604020202020204" pitchFamily="34" charset="0"/>
              </a:rPr>
              <a:t>melihat isian Lembar  Self Assessment secara keseluruhan.</a:t>
            </a:r>
            <a:endParaRPr lang="id-ID" sz="1600" dirty="0">
              <a:cs typeface="Arial" panose="020B0604020202020204" pitchFamily="34" charset="0"/>
            </a:endParaRP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6" y="1598243"/>
            <a:ext cx="5844164" cy="36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6127353" y="3848275"/>
            <a:ext cx="8831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001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27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3712" y="1394767"/>
            <a:ext cx="21757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Cetak Konsep Catatan Dinas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</a:p>
          <a:p>
            <a:r>
              <a:rPr lang="id-ID" sz="1600" dirty="0" smtClean="0">
                <a:cs typeface="Arial" panose="020B0604020202020204" pitchFamily="34" charset="0"/>
              </a:rPr>
              <a:t>yang ada di bagian bawah dari “Preview” untuk mengunduh konsep Catatan Dinas yang akan dikirimkan langsung kepada Ketua Dewan Komisioner (</a:t>
            </a:r>
            <a:r>
              <a:rPr lang="id-ID" sz="1600" i="1" dirty="0" smtClean="0">
                <a:cs typeface="Arial" panose="020B0604020202020204" pitchFamily="34" charset="0"/>
              </a:rPr>
              <a:t>hardcopy</a:t>
            </a:r>
            <a:r>
              <a:rPr lang="id-ID" sz="1600" dirty="0" smtClean="0">
                <a:cs typeface="Arial" panose="020B0604020202020204" pitchFamily="34" charset="0"/>
              </a:rPr>
              <a:t>).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443648"/>
            <a:ext cx="5553466" cy="310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98" y="3429000"/>
            <a:ext cx="553263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5140450" y="5877272"/>
            <a:ext cx="19007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030720" y="1556792"/>
            <a:ext cx="0" cy="43204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026242" y="1556792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6536" y="1052736"/>
            <a:ext cx="660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Cetak Catatan Dinas &amp; Lembar Self Assessment (2/5)</a:t>
            </a:r>
          </a:p>
        </p:txBody>
      </p:sp>
    </p:spTree>
    <p:extLst>
      <p:ext uri="{BB962C8B-B14F-4D97-AF65-F5344CB8AC3E}">
        <p14:creationId xmlns="" xmlns:p14="http://schemas.microsoft.com/office/powerpoint/2010/main" val="12783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28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2448" y="1798945"/>
            <a:ext cx="28770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sz="1600" dirty="0" smtClean="0">
              <a:cs typeface="Arial" panose="020B0604020202020204" pitchFamily="34" charset="0"/>
            </a:endParaRPr>
          </a:p>
          <a:p>
            <a:r>
              <a:rPr lang="id-ID" sz="1600" dirty="0" smtClean="0">
                <a:cs typeface="Arial" panose="020B0604020202020204" pitchFamily="34" charset="0"/>
              </a:rPr>
              <a:t>Sesuaikan konsep Catatan Dinas dengan kebutuhan satker.</a:t>
            </a:r>
          </a:p>
          <a:p>
            <a:endParaRPr lang="id-ID" sz="1600" dirty="0">
              <a:cs typeface="Arial" panose="020B0604020202020204" pitchFamily="34" charset="0"/>
            </a:endParaRPr>
          </a:p>
          <a:p>
            <a:r>
              <a:rPr lang="id-ID" sz="1600" dirty="0" smtClean="0">
                <a:cs typeface="Arial" panose="020B0604020202020204" pitchFamily="34" charset="0"/>
              </a:rPr>
              <a:t>Cetak dan kirim bersama dengan Lembar Self Assessment kepada Ketua Dewan Komisioner (</a:t>
            </a:r>
            <a:r>
              <a:rPr lang="id-ID" sz="1600" i="1" dirty="0" smtClean="0">
                <a:cs typeface="Arial" panose="020B0604020202020204" pitchFamily="34" charset="0"/>
              </a:rPr>
              <a:t>hardcopy</a:t>
            </a:r>
            <a:r>
              <a:rPr lang="id-ID" sz="1600" dirty="0" smtClean="0">
                <a:cs typeface="Arial" panose="020B0604020202020204" pitchFamily="34" charset="0"/>
              </a:rPr>
              <a:t>).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601072" y="3356991"/>
            <a:ext cx="804436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393160" y="2204864"/>
            <a:ext cx="0" cy="11521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377920" y="2204864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0" y="1484784"/>
            <a:ext cx="4573876" cy="514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6536" y="1052736"/>
            <a:ext cx="660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Cetak Catatan Dinas &amp; Lembar Self Assessment (3/5)</a:t>
            </a:r>
          </a:p>
        </p:txBody>
      </p:sp>
    </p:spTree>
    <p:extLst>
      <p:ext uri="{BB962C8B-B14F-4D97-AF65-F5344CB8AC3E}">
        <p14:creationId xmlns="" xmlns:p14="http://schemas.microsoft.com/office/powerpoint/2010/main" val="6803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29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443648"/>
            <a:ext cx="5553466" cy="310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98" y="3429000"/>
            <a:ext cx="553263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5140450" y="5877272"/>
            <a:ext cx="19007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030720" y="1556792"/>
            <a:ext cx="0" cy="43204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026242" y="1556792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6536" y="1052736"/>
            <a:ext cx="6819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Cetak Catatan Dinas &amp; Lembar Self Assessment (4/5)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3712" y="1394767"/>
            <a:ext cx="2175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anose="020B0604020202020204" pitchFamily="34" charset="0"/>
              </a:rPr>
              <a:t>Klik </a:t>
            </a:r>
            <a:r>
              <a:rPr lang="id-ID" sz="1600" dirty="0">
                <a:cs typeface="Arial" panose="020B0604020202020204" pitchFamily="34" charset="0"/>
              </a:rPr>
              <a:t>tombol 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Cetak 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PDF Lembar Self Assessment</a:t>
            </a:r>
            <a:r>
              <a:rPr lang="id-ID" sz="1600" dirty="0" smtClean="0">
                <a:cs typeface="Arial" panose="020B0604020202020204" pitchFamily="34" charset="0"/>
              </a:rPr>
              <a:t>” yang ada di bagian bawah dari “Preview” untuk mendapatkan versi PDF Lembar Self Assessment. 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83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8704" y="1908974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LOGIN</a:t>
            </a:r>
            <a:endParaRPr lang="id-ID" sz="6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</a:t>
            </a:fld>
            <a:endParaRPr lang="id-ID" sz="160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432720" y="2715791"/>
            <a:ext cx="7473280" cy="1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0712" y="2913403"/>
            <a:ext cx="46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Arial" pitchFamily="34" charset="0"/>
                <a:cs typeface="Arial" pitchFamily="34" charset="0"/>
              </a:rPr>
              <a:t>Langkah-langkah penggunaan: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0712" y="3282735"/>
            <a:ext cx="460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Buka dashboard monitoring ojkway.com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Masukkan username &amp; password</a:t>
            </a:r>
          </a:p>
        </p:txBody>
      </p:sp>
    </p:spTree>
    <p:extLst>
      <p:ext uri="{BB962C8B-B14F-4D97-AF65-F5344CB8AC3E}">
        <p14:creationId xmlns="" xmlns:p14="http://schemas.microsoft.com/office/powerpoint/2010/main" val="41578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30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3712" y="2026583"/>
            <a:ext cx="21757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anose="020B0604020202020204" pitchFamily="34" charset="0"/>
              </a:rPr>
              <a:t>Cetak PDF Lembar Self Assessment untuk </a:t>
            </a:r>
            <a:r>
              <a:rPr lang="id-ID" sz="1600" dirty="0">
                <a:cs typeface="Arial" panose="020B0604020202020204" pitchFamily="34" charset="0"/>
              </a:rPr>
              <a:t>ditandatangani oleh Pimpinan </a:t>
            </a:r>
            <a:r>
              <a:rPr lang="id-ID" sz="1600" dirty="0" smtClean="0">
                <a:cs typeface="Arial" panose="020B0604020202020204" pitchFamily="34" charset="0"/>
              </a:rPr>
              <a:t>Satker sebagai persetujuan atas Lembar Self Assessment.</a:t>
            </a:r>
          </a:p>
          <a:p>
            <a:endParaRPr lang="id-ID" sz="1600" dirty="0">
              <a:cs typeface="Arial" panose="020B0604020202020204" pitchFamily="34" charset="0"/>
            </a:endParaRPr>
          </a:p>
          <a:p>
            <a:r>
              <a:rPr lang="id-ID" sz="1600" dirty="0" smtClean="0">
                <a:cs typeface="Arial" panose="020B0604020202020204" pitchFamily="34" charset="0"/>
              </a:rPr>
              <a:t>Scan Lembar Self Assessment yang sudah ditandatangani oleh Pimpinan Satker.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393160" y="5877272"/>
            <a:ext cx="6480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030720" y="2204864"/>
            <a:ext cx="0" cy="36724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018372" y="2204864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713" y="1435656"/>
            <a:ext cx="5277423" cy="508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6536" y="1052736"/>
            <a:ext cx="6962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Cetak Catatan Dinas &amp; Lembar Self Assessment (5/5)</a:t>
            </a:r>
          </a:p>
        </p:txBody>
      </p:sp>
    </p:spTree>
    <p:extLst>
      <p:ext uri="{BB962C8B-B14F-4D97-AF65-F5344CB8AC3E}">
        <p14:creationId xmlns="" xmlns:p14="http://schemas.microsoft.com/office/powerpoint/2010/main" val="6803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31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Submit Lembar Self Assessment (1/3)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33320" y="2924944"/>
            <a:ext cx="165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anose="020B0604020202020204" pitchFamily="34" charset="0"/>
              </a:rPr>
              <a:t>Klik </a:t>
            </a:r>
            <a:r>
              <a:rPr lang="id-ID" sz="1600" dirty="0">
                <a:cs typeface="Arial" panose="020B0604020202020204" pitchFamily="34" charset="0"/>
              </a:rPr>
              <a:t>tombol </a:t>
            </a: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Submit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  <a:endParaRPr lang="id-ID" sz="1600" dirty="0">
              <a:cs typeface="Arial" panose="020B0604020202020204" pitchFamily="34" charset="0"/>
            </a:endParaRPr>
          </a:p>
          <a:p>
            <a:r>
              <a:rPr lang="id-ID" sz="1600" dirty="0">
                <a:cs typeface="Arial" panose="020B0604020202020204" pitchFamily="34" charset="0"/>
              </a:rPr>
              <a:t>untuk </a:t>
            </a:r>
            <a:r>
              <a:rPr lang="id-ID" sz="1600" dirty="0" smtClean="0">
                <a:cs typeface="Arial" panose="020B0604020202020204" pitchFamily="34" charset="0"/>
              </a:rPr>
              <a:t>finalisasi pelaporan program budaya satker.</a:t>
            </a:r>
            <a:endParaRPr lang="id-ID" sz="1600" dirty="0">
              <a:cs typeface="Arial" panose="020B0604020202020204" pitchFamily="34" charset="0"/>
            </a:endParaRP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endParaRPr lang="id-ID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6" y="1598243"/>
            <a:ext cx="6479888" cy="406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6521152" y="4316035"/>
            <a:ext cx="12401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285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32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39082" y="1428736"/>
            <a:ext cx="16561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anose="020B0604020202020204" pitchFamily="34" charset="0"/>
              </a:rPr>
              <a:t>Unggah scan dari Lembar Self Assessment yang sudah ditandatangani oleh Pimpinan Satker dan data pendukung lainnya (jika perlu).</a:t>
            </a:r>
          </a:p>
          <a:p>
            <a:endParaRPr lang="id-ID" sz="1600" dirty="0" smtClean="0">
              <a:cs typeface="Arial" panose="020B0604020202020204" pitchFamily="34" charset="0"/>
            </a:endParaRPr>
          </a:p>
          <a:p>
            <a:r>
              <a:rPr lang="id-ID" sz="1600" dirty="0" smtClean="0">
                <a:cs typeface="Arial" panose="020B0604020202020204" pitchFamily="34" charset="0"/>
              </a:rPr>
              <a:t>Klik </a:t>
            </a:r>
            <a:r>
              <a:rPr lang="id-ID" sz="1600" dirty="0">
                <a:cs typeface="Arial" panose="020B0604020202020204" pitchFamily="34" charset="0"/>
              </a:rPr>
              <a:t>tombol </a:t>
            </a: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Submit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  <a:endParaRPr lang="id-ID" sz="1600" dirty="0">
              <a:cs typeface="Arial" panose="020B0604020202020204" pitchFamily="34" charset="0"/>
            </a:endParaRPr>
          </a:p>
          <a:p>
            <a:r>
              <a:rPr lang="id-ID" sz="1600" dirty="0">
                <a:cs typeface="Arial" panose="020B0604020202020204" pitchFamily="34" charset="0"/>
              </a:rPr>
              <a:t>untuk </a:t>
            </a:r>
            <a:r>
              <a:rPr lang="id-ID" sz="1600" dirty="0" smtClean="0">
                <a:cs typeface="Arial" panose="020B0604020202020204" pitchFamily="34" charset="0"/>
              </a:rPr>
              <a:t>finalisasi pelaporan program budaya satker.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56792"/>
            <a:ext cx="6549718" cy="39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3968544" y="3789041"/>
            <a:ext cx="357674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545288" y="1700809"/>
            <a:ext cx="0" cy="20882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520523" y="1700808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Submit Lembar Self Assessment (2/3)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596" y="5688449"/>
            <a:ext cx="6500858" cy="738664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d-ID" sz="1400" b="1" u="sng" dirty="0" smtClean="0">
                <a:latin typeface="+mj-lt"/>
                <a:cs typeface="Arial" panose="020B0604020202020204" pitchFamily="34" charset="0"/>
              </a:rPr>
              <a:t>Perhatian!</a:t>
            </a:r>
            <a:endParaRPr lang="id-ID" sz="14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400" i="1" dirty="0" smtClean="0">
                <a:cs typeface="Arial" panose="020B0604020202020204" pitchFamily="34" charset="0"/>
              </a:rPr>
              <a:t>Ketika Lembar Self Assessment sudah disubmit, Lembar Self Assessment tidak dapat diubah lagi.</a:t>
            </a:r>
            <a:endParaRPr lang="id-ID" sz="14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2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33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45288" y="1700809"/>
            <a:ext cx="0" cy="24970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526873" y="1700808"/>
            <a:ext cx="21602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493361"/>
            <a:ext cx="6415063" cy="381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61312" y="1493361"/>
            <a:ext cx="18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Jika sudah difinalisasi, akan muncul flag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Sudah Disetujui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dan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Preview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melihat Lembar Self Assessment yang sudah final.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68440" y="4190216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.  Submit Lembar Self Assessment (3/3)</a:t>
            </a:r>
          </a:p>
        </p:txBody>
      </p:sp>
    </p:spTree>
    <p:extLst>
      <p:ext uri="{BB962C8B-B14F-4D97-AF65-F5344CB8AC3E}">
        <p14:creationId xmlns="" xmlns:p14="http://schemas.microsoft.com/office/powerpoint/2010/main" val="11360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0712" y="733838"/>
            <a:ext cx="7878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PELAPORAN LAUNCHING</a:t>
            </a:r>
          </a:p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PROGRAM BUDAYA</a:t>
            </a:r>
            <a:endParaRPr lang="id-ID" sz="6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34</a:t>
            </a:fld>
            <a:endParaRPr lang="id-ID" sz="160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32720" y="2713141"/>
            <a:ext cx="7473280" cy="1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35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Launching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464" y="3741011"/>
            <a:ext cx="228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menu</a:t>
            </a:r>
          </a:p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Launching</a:t>
            </a:r>
          </a:p>
          <a:p>
            <a:pPr algn="r"/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Program Budaya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8108" y="1772815"/>
            <a:ext cx="5991040" cy="340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>
            <a:off x="2432720" y="3929066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Isi Laporan Launching Program Budaya</a:t>
            </a:r>
          </a:p>
        </p:txBody>
      </p: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36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Launching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1571612"/>
            <a:ext cx="6715192" cy="340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953396" y="1857364"/>
            <a:ext cx="1643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Tambah+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mengisi laporan launching program budaya OJK Way.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39255" y="2013988"/>
            <a:ext cx="0" cy="15578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739255" y="2029228"/>
            <a:ext cx="12937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239016" y="3564256"/>
            <a:ext cx="5161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Isi Laporan Launching Program Budaya</a:t>
            </a:r>
          </a:p>
        </p:txBody>
      </p: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37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Launching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5281431" y="3328631"/>
            <a:ext cx="2629458" cy="1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596247" y="2029228"/>
            <a:ext cx="12937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Isi Laporan Launching Program Budaya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1571612"/>
            <a:ext cx="542928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38950" y="1857364"/>
            <a:ext cx="2643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Launching Program Budaya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Foto Cover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Lokasi Pelaksanaan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Tanggal Pelaksanaan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Deskripsi Kegiatan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Submit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3309926" y="4643446"/>
            <a:ext cx="3286148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38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Launching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6546501" y="2835632"/>
            <a:ext cx="1956537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Isi Laporan Launching Program Budaya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1643050"/>
            <a:ext cx="6190488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7953396" y="1643050"/>
            <a:ext cx="16430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Ubah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mengubah laporan launching program budaya OJK Way.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600" dirty="0" smtClean="0"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Preview</a:t>
            </a:r>
            <a:r>
              <a:rPr lang="id-ID" sz="1600" dirty="0" smtClean="0">
                <a:cs typeface="Arial" panose="020B0604020202020204" pitchFamily="34" charset="0"/>
              </a:rPr>
              <a:t>” untuk melihat laporan launching program budaya OJK Way yang sudah diinput.</a:t>
            </a:r>
          </a:p>
          <a:p>
            <a:endParaRPr lang="id-ID" sz="1600" dirty="0" smtClean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6524638" y="3786190"/>
            <a:ext cx="1000131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>
            <a:off x="7502408" y="1857364"/>
            <a:ext cx="357189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0712" y="743762"/>
            <a:ext cx="7878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PELAPORAN</a:t>
            </a:r>
          </a:p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ANGGARAN </a:t>
            </a:r>
          </a:p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PROGRAM BUDAYA</a:t>
            </a:r>
            <a:endParaRPr lang="id-ID" sz="6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39</a:t>
            </a:fld>
            <a:endParaRPr lang="id-ID" sz="1600"/>
          </a:p>
        </p:txBody>
      </p:sp>
      <p:sp>
        <p:nvSpPr>
          <p:cNvPr id="12" name="TextBox 11"/>
          <p:cNvSpPr txBox="1"/>
          <p:nvPr/>
        </p:nvSpPr>
        <p:spPr>
          <a:xfrm>
            <a:off x="2360712" y="2922156"/>
            <a:ext cx="46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Arial" pitchFamily="34" charset="0"/>
                <a:cs typeface="Arial" pitchFamily="34" charset="0"/>
              </a:rPr>
              <a:t>Langkah-langkah penggunaan: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0712" y="3291488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Isi perencanaan anggaran program budaya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Isi realisasi anggaran program budaya</a:t>
            </a: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Lihat capaian anggaran program budaya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32720" y="2713141"/>
            <a:ext cx="7473280" cy="1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</a:t>
            </a:fld>
            <a:endParaRPr lang="id-ID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Login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536" y="1052736"/>
            <a:ext cx="689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Buka dashboard monitoring ojkway.com</a:t>
            </a:r>
          </a:p>
        </p:txBody>
      </p:sp>
      <p:pic>
        <p:nvPicPr>
          <p:cNvPr id="8" name="Picture 2" descr="C:\Users\ext.mika\Pictures\Chrome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81" y="4075720"/>
            <a:ext cx="1048863" cy="1048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ext.mika\Pictures\Firefox-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19" y="4128949"/>
            <a:ext cx="1101364" cy="10520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ext.mika\Pictures\Internet Explorer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96" y="4019306"/>
            <a:ext cx="1161692" cy="1161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ext.mika\Pictures\Safari 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3875290"/>
            <a:ext cx="1142830" cy="12918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8544" y="139129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Buka internet browser pilihan Anda (Internet Explorer, Mozilla Firefox, Google Chrome, Safari, dll - </a:t>
            </a:r>
            <a:r>
              <a:rPr lang="id-ID" sz="1600" dirty="0">
                <a:latin typeface="+mj-lt"/>
                <a:cs typeface="Arial" panose="020B0604020202020204" pitchFamily="34" charset="0"/>
              </a:rPr>
              <a:t>b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est viewed menggunakan Google Chrome). Ketik 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https://ojkway.com 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di bar URL kemudian Enter.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2640" y="2176328"/>
            <a:ext cx="6574123" cy="103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48544" y="3506539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u="sng" dirty="0" smtClean="0">
                <a:latin typeface="+mj-lt"/>
                <a:cs typeface="Arial" panose="020B0604020202020204" pitchFamily="34" charset="0"/>
              </a:rPr>
              <a:t>Pilihan internet browser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8544" y="5301208"/>
            <a:ext cx="1665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Internet Explorer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8784" y="5351730"/>
            <a:ext cx="1665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Mozilla Firefox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3436" y="5373216"/>
            <a:ext cx="1665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Google Chrome</a:t>
            </a:r>
            <a:endParaRPr lang="id-ID" sz="1600" b="1" dirty="0"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id-ID" sz="1400" dirty="0" smtClean="0">
                <a:latin typeface="+mj-lt"/>
                <a:cs typeface="Arial" panose="020B0604020202020204" pitchFamily="34" charset="0"/>
              </a:rPr>
              <a:t>(Best Viewed)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7256" y="5373216"/>
            <a:ext cx="83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Safari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40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 Isi perencanaan anggaran program budaya (1/3)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464" y="3772919"/>
            <a:ext cx="228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menu</a:t>
            </a:r>
          </a:p>
          <a:p>
            <a:pPr algn="r"/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Monitoring Anggaran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8108" y="1772815"/>
            <a:ext cx="5991040" cy="340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>
            <a:off x="2432720" y="4214818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41</a:t>
            </a:fld>
            <a:endParaRPr lang="id-ID" sz="1600"/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 Isi perencanaan anggaran program budaya (2/3)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429" y="1719290"/>
            <a:ext cx="6801215" cy="392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096272" y="1785926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Tambah+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mengisi perencanaan anggaran program budaya.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7060421" y="2750339"/>
            <a:ext cx="164307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7863706" y="1928802"/>
            <a:ext cx="27225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7251716" y="3564256"/>
            <a:ext cx="642942" cy="76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14" y="1500174"/>
            <a:ext cx="6572296" cy="358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42</a:t>
            </a:fld>
            <a:endParaRPr lang="id-ID" sz="1600"/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4310058" y="3929066"/>
            <a:ext cx="300266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6266" y="5214950"/>
            <a:ext cx="2928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Perencanaan Anggaran Program Budaya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Total Anggaran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Rencana Anggran</a:t>
            </a:r>
            <a:r>
              <a:rPr lang="id-ID" sz="1600" b="1" dirty="0" smtClean="0">
                <a:cs typeface="Arial" panose="020B0604020202020204" pitchFamily="34" charset="0"/>
              </a:rPr>
              <a:t>”</a:t>
            </a:r>
          </a:p>
          <a:p>
            <a:pPr marL="342900" indent="-342900"/>
            <a:r>
              <a:rPr lang="id-ID" sz="1600" b="1" dirty="0" smtClean="0">
                <a:cs typeface="Arial" panose="020B0604020202020204" pitchFamily="34" charset="0"/>
              </a:rPr>
              <a:t>	</a:t>
            </a:r>
            <a:r>
              <a:rPr lang="id-ID" sz="1600" i="1" dirty="0" smtClean="0">
                <a:cs typeface="Arial" panose="020B0604020202020204" pitchFamily="34" charset="0"/>
              </a:rPr>
              <a:t>(per triwulan)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32612" y="5259845"/>
            <a:ext cx="2592288" cy="116955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d-ID" sz="1400" b="1" u="sng" dirty="0" smtClean="0">
                <a:latin typeface="+mj-lt"/>
                <a:cs typeface="Arial" panose="020B0604020202020204" pitchFamily="34" charset="0"/>
              </a:rPr>
              <a:t>Perhatian!</a:t>
            </a:r>
            <a:endParaRPr lang="id-ID" sz="1400" dirty="0" smtClean="0">
              <a:latin typeface="+mj-lt"/>
              <a:cs typeface="Arial" panose="020B0604020202020204" pitchFamily="34" charset="0"/>
            </a:endParaRPr>
          </a:p>
          <a:p>
            <a:r>
              <a:rPr lang="id-ID" sz="1400" i="1" dirty="0" smtClean="0">
                <a:latin typeface="+mj-lt"/>
                <a:cs typeface="Arial" panose="020B0604020202020204" pitchFamily="34" charset="0"/>
              </a:rPr>
              <a:t>Rencana anggaran program budaya yang sudah disubmit tidak bisa diubah dan akan berlaku sepanjang tahun.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8554" y="5214950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Submit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r>
              <a:rPr lang="id-ID" sz="1600" dirty="0">
                <a:latin typeface="+mj-lt"/>
                <a:cs typeface="Arial" panose="020B0604020202020204" pitchFamily="34" charset="0"/>
              </a:rPr>
              <a:t>u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ntuk menyimpan data.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952074" y="4572008"/>
            <a:ext cx="1286678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 Isi perencanaan anggaran program budaya (3/3)</a:t>
            </a:r>
          </a:p>
        </p:txBody>
      </p: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43</a:t>
            </a:fld>
            <a:endParaRPr lang="id-ID" sz="1600"/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2.  Isi realisasi anggaran program budaya (1/2)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1714488"/>
            <a:ext cx="628461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7715304" y="1714488"/>
            <a:ext cx="195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Ubah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mengisi realisasi anggaran program budaya.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7372530" y="1857364"/>
            <a:ext cx="27225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6470978" y="3857628"/>
            <a:ext cx="9286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6382554" y="2856702"/>
            <a:ext cx="200026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66" y="1571612"/>
            <a:ext cx="667740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44</a:t>
            </a:fld>
            <a:endParaRPr lang="id-ID" sz="1600"/>
          </a:p>
        </p:txBody>
      </p:sp>
      <p:sp>
        <p:nvSpPr>
          <p:cNvPr id="18" name="TextBox 17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7802900" y="1714488"/>
            <a:ext cx="142876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3595678" y="4929198"/>
            <a:ext cx="4214842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6196815" y="3328193"/>
            <a:ext cx="322741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3396" y="1500174"/>
            <a:ext cx="1928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Lengkapi data </a:t>
            </a:r>
            <a:r>
              <a:rPr lang="id-ID" sz="1600" b="1" dirty="0" smtClean="0">
                <a:latin typeface="+mj-lt"/>
                <a:cs typeface="Arial" panose="020B0604020202020204" pitchFamily="34" charset="0"/>
              </a:rPr>
              <a:t>Realisasi Anggaran Program Budaya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Realisasi Anggaran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r>
              <a:rPr lang="id-ID" sz="1600" dirty="0" smtClean="0"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Lampiran</a:t>
            </a:r>
            <a:r>
              <a:rPr lang="id-ID" sz="1600" b="1" dirty="0" smtClean="0"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Tx/>
              <a:buAutoNum type="arabicPeriod"/>
            </a:pPr>
            <a:endParaRPr lang="id-ID" sz="1600" b="1" dirty="0" smtClean="0">
              <a:cs typeface="Arial" panose="020B0604020202020204" pitchFamily="34" charset="0"/>
            </a:endParaRPr>
          </a:p>
          <a:p>
            <a:r>
              <a:rPr lang="id-ID" sz="1600" dirty="0" smtClean="0"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Submit</a:t>
            </a:r>
            <a:r>
              <a:rPr lang="id-ID" sz="1600" dirty="0" smtClean="0">
                <a:cs typeface="Arial" panose="020B0604020202020204" pitchFamily="34" charset="0"/>
              </a:rPr>
              <a:t>”</a:t>
            </a:r>
          </a:p>
          <a:p>
            <a:r>
              <a:rPr lang="id-ID" sz="1600" dirty="0" smtClean="0">
                <a:cs typeface="Arial" panose="020B0604020202020204" pitchFamily="34" charset="0"/>
              </a:rPr>
              <a:t>untuk menyimpan data.</a:t>
            </a:r>
          </a:p>
          <a:p>
            <a:pPr marL="342900" indent="-342900"/>
            <a:endParaRPr lang="id-ID" sz="1600" b="1" dirty="0" smtClean="0"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2.  Isi realisasi anggaran program budaya (2/2)</a:t>
            </a:r>
          </a:p>
        </p:txBody>
      </p: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45</a:t>
            </a:fld>
            <a:endParaRPr lang="id-ID" sz="1600"/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Lihat capaian anggaran program budaya (1/2)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1714488"/>
            <a:ext cx="628461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7715304" y="1714488"/>
            <a:ext cx="1952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tombol 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Preview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 untuk melihat capaian anggaran program budaya.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7372530" y="1857364"/>
            <a:ext cx="27225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6470978" y="3857628"/>
            <a:ext cx="9286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6382554" y="2856702"/>
            <a:ext cx="200026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1643050"/>
            <a:ext cx="6415543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46</a:t>
            </a:fld>
            <a:endParaRPr lang="id-ID" sz="1600"/>
          </a:p>
        </p:txBody>
      </p:sp>
      <p:sp>
        <p:nvSpPr>
          <p:cNvPr id="18" name="TextBox 17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Anggaran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9082" y="1571612"/>
            <a:ext cx="2143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Ini adalah capaian anggaran program budaya yang memperlihatkan data: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Total Anggaran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Rencana Anggaran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Realisasi Anggaran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Prosentase Realisasi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Prosentase Realisasi Akumulasi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  <a:p>
            <a:pPr marL="342900" indent="-342900">
              <a:buAutoNum type="arabicPeriod"/>
            </a:pPr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Lampiran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6738950" y="3714752"/>
            <a:ext cx="785818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7512866" y="1714488"/>
            <a:ext cx="27225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 flipH="1" flipV="1">
            <a:off x="6525430" y="2713826"/>
            <a:ext cx="200026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Lihat capaian anggaran program budaya (2/2)</a:t>
            </a:r>
          </a:p>
        </p:txBody>
      </p:sp>
    </p:spTree>
    <p:extLst>
      <p:ext uri="{BB962C8B-B14F-4D97-AF65-F5344CB8AC3E}">
        <p14:creationId xmlns="" xmlns:p14="http://schemas.microsoft.com/office/powerpoint/2010/main" val="26845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0712" y="1268070"/>
            <a:ext cx="787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MENU PENDUKUNG</a:t>
            </a:r>
            <a:b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</a:br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LAINNYA</a:t>
            </a:r>
            <a:endParaRPr lang="id-ID" sz="6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47</a:t>
            </a:fld>
            <a:endParaRPr lang="id-ID" sz="1600"/>
          </a:p>
        </p:txBody>
      </p:sp>
      <p:sp>
        <p:nvSpPr>
          <p:cNvPr id="8" name="TextBox 7"/>
          <p:cNvSpPr txBox="1"/>
          <p:nvPr/>
        </p:nvSpPr>
        <p:spPr>
          <a:xfrm>
            <a:off x="2360712" y="2880366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Nilai Self Assessment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Manual Pengguna</a:t>
            </a: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Kontak Kami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32720" y="2713141"/>
            <a:ext cx="7473280" cy="1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48</a:t>
            </a:fld>
            <a:endParaRPr lang="id-ID" sz="16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24" y="2071679"/>
            <a:ext cx="7290293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 Nilai Self Assessment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Menu Pendukung Lainnya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6786" y="1428736"/>
            <a:ext cx="757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itchFamily="34" charset="0"/>
              </a:rPr>
              <a:t>Menu ini menampilkan nilai self assessment satker per triwulan ditampilkan di dalam grafik dalam skala 100.</a:t>
            </a:r>
          </a:p>
        </p:txBody>
      </p:sp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49</a:t>
            </a:fld>
            <a:endParaRPr lang="id-ID" sz="1600"/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2.  Manual Pengguna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Menu Pendukung Lainnya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6786" y="1428736"/>
            <a:ext cx="785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itchFamily="34" charset="0"/>
              </a:rPr>
              <a:t>Menu ini adalah tempat mengunduh petunjuk penggunaan dashboard monitoring OJK Way.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24" y="1857364"/>
            <a:ext cx="7566593" cy="431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5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Login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2760" y="1394305"/>
            <a:ext cx="198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itchFamily="34" charset="0"/>
              </a:rPr>
              <a:t>Masukkan username dan password untuk masuk ke dalam dashboard monitoring OJK Way. </a:t>
            </a:r>
            <a:r>
              <a:rPr lang="id-ID" sz="1600" dirty="0">
                <a:latin typeface="+mj-lt"/>
                <a:cs typeface="Arial" pitchFamily="34" charset="0"/>
              </a:rPr>
              <a:t> </a:t>
            </a:r>
            <a:endParaRPr lang="id-ID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192" y="1373867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+mj-lt"/>
                <a:cs typeface="Arial" pitchFamily="34" charset="0"/>
              </a:rPr>
              <a:t>Mika  Halpin Hasanah</a:t>
            </a:r>
          </a:p>
          <a:p>
            <a:r>
              <a:rPr lang="id-ID" sz="1600" dirty="0">
                <a:latin typeface="+mj-lt"/>
                <a:cs typeface="Arial" pitchFamily="34" charset="0"/>
              </a:rPr>
              <a:t>e</a:t>
            </a:r>
            <a:r>
              <a:rPr lang="id-ID" sz="1600" dirty="0" smtClean="0">
                <a:latin typeface="+mj-lt"/>
                <a:cs typeface="Arial" pitchFamily="34" charset="0"/>
              </a:rPr>
              <a:t>xt.mika@ojk.go.id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Ext. 6982/8474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2852936"/>
            <a:ext cx="6403125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6536" y="105273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2. Masukkan username &amp; password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4768" y="1385481"/>
            <a:ext cx="1995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itchFamily="34" charset="0"/>
              </a:rPr>
              <a:t>Username dan password diberikan kepada Change Partner setiap satuan kerja.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0992" y="1391290"/>
            <a:ext cx="199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itchFamily="34" charset="0"/>
              </a:rPr>
              <a:t>Apabila belum mendapatkan username dan password, silakan mengontak:</a:t>
            </a:r>
          </a:p>
        </p:txBody>
      </p:sp>
    </p:spTree>
    <p:extLst>
      <p:ext uri="{BB962C8B-B14F-4D97-AF65-F5344CB8AC3E}">
        <p14:creationId xmlns="" xmlns:p14="http://schemas.microsoft.com/office/powerpoint/2010/main" val="14290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50</a:t>
            </a:fld>
            <a:endParaRPr lang="id-ID" sz="1600"/>
          </a:p>
        </p:txBody>
      </p:sp>
      <p:sp>
        <p:nvSpPr>
          <p:cNvPr id="9" name="TextBox 8"/>
          <p:cNvSpPr txBox="1"/>
          <p:nvPr/>
        </p:nvSpPr>
        <p:spPr>
          <a:xfrm>
            <a:off x="776536" y="1052736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  Kontak Kami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Menu Pendukung Lainnya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6786" y="1428736"/>
            <a:ext cx="785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" pitchFamily="34" charset="0"/>
              </a:rPr>
              <a:t>Menu ini menginformasikan contact person yang dapat membantu dalam  penyampaian laporan  program budaya di dalam dashboard monitoring OJK Way.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24" y="2071678"/>
            <a:ext cx="72009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24306" y="2428868"/>
            <a:ext cx="3286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>
                <a:latin typeface="Arial Black" panose="020B0A04020102020204" pitchFamily="34" charset="0"/>
                <a:cs typeface="Arial" pitchFamily="34" charset="0"/>
              </a:rPr>
              <a:t>SELESAI.</a:t>
            </a:r>
            <a:endParaRPr lang="id-ID" sz="54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380993" y="3429001"/>
            <a:ext cx="6858001" cy="1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4306" y="3139859"/>
            <a:ext cx="528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Arial" pitchFamily="34" charset="0"/>
                <a:cs typeface="Arial" pitchFamily="34" charset="0"/>
              </a:rPr>
              <a:t>Terima kasih atas perhatian Bapak/Ibu</a:t>
            </a:r>
          </a:p>
          <a:p>
            <a:r>
              <a:rPr lang="id-ID" dirty="0" smtClean="0">
                <a:latin typeface="Arial" pitchFamily="34" charset="0"/>
                <a:cs typeface="Arial" pitchFamily="34" charset="0"/>
              </a:rPr>
              <a:t>Change Partner / Change Agent.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6</a:t>
            </a:fld>
            <a:endParaRPr lang="id-ID" sz="1600"/>
          </a:p>
        </p:txBody>
      </p:sp>
      <p:sp>
        <p:nvSpPr>
          <p:cNvPr id="7" name="TextBox 6"/>
          <p:cNvSpPr txBox="1"/>
          <p:nvPr/>
        </p:nvSpPr>
        <p:spPr>
          <a:xfrm>
            <a:off x="2288704" y="1906324"/>
            <a:ext cx="7617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PENGENALAN SINGKAT</a:t>
            </a:r>
            <a:endParaRPr lang="id-ID" sz="6000" dirty="0">
              <a:latin typeface="Arial Black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432720" y="2713141"/>
            <a:ext cx="7473280" cy="1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7</a:t>
            </a:fld>
            <a:endParaRPr lang="id-ID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16496" y="38550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Pengenalan Singkat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1352" y="1052736"/>
            <a:ext cx="181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Pengaturan Pengguna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Mengatur profil satker, reset password pengguna</a:t>
            </a:r>
          </a:p>
          <a:p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5552" y="1124744"/>
            <a:ext cx="180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b="1" u="sng" dirty="0" smtClean="0">
                <a:latin typeface="+mj-lt"/>
                <a:cs typeface="Arial" pitchFamily="34" charset="0"/>
              </a:rPr>
              <a:t>Home</a:t>
            </a:r>
          </a:p>
          <a:p>
            <a:pPr algn="r"/>
            <a:r>
              <a:rPr lang="id-ID" sz="1600" dirty="0" smtClean="0">
                <a:latin typeface="+mj-lt"/>
                <a:cs typeface="Arial" pitchFamily="34" charset="0"/>
              </a:rPr>
              <a:t>Landing page dashboard</a:t>
            </a:r>
          </a:p>
          <a:p>
            <a:pPr algn="r"/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472" y="2169438"/>
            <a:ext cx="15939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b="1" u="sng" dirty="0" smtClean="0">
                <a:latin typeface="+mj-lt"/>
                <a:cs typeface="Arial" pitchFamily="34" charset="0"/>
              </a:rPr>
              <a:t>Nilai Self Assessment</a:t>
            </a:r>
          </a:p>
          <a:p>
            <a:pPr algn="r"/>
            <a:r>
              <a:rPr lang="id-ID" sz="1600" dirty="0" smtClean="0">
                <a:latin typeface="+mj-lt"/>
                <a:cs typeface="Arial" pitchFamily="34" charset="0"/>
              </a:rPr>
              <a:t>Nilai self assessment per triwulan yang ditampilkan melalui grafik</a:t>
            </a:r>
          </a:p>
          <a:p>
            <a:pPr algn="r"/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0672" y="1213165"/>
            <a:ext cx="5991040" cy="340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9872" y="4221088"/>
            <a:ext cx="15947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b="1" u="sng" dirty="0" smtClean="0">
                <a:latin typeface="+mj-lt"/>
                <a:cs typeface="Arial" pitchFamily="34" charset="0"/>
              </a:rPr>
              <a:t>Program Budaya Spesifik</a:t>
            </a:r>
          </a:p>
          <a:p>
            <a:pPr algn="r"/>
            <a:r>
              <a:rPr lang="id-ID" sz="1600" dirty="0" smtClean="0">
                <a:latin typeface="+mj-lt"/>
                <a:cs typeface="Arial" pitchFamily="34" charset="0"/>
              </a:rPr>
              <a:t>Tempat mendefinisikan program budaya spesifik satker</a:t>
            </a:r>
          </a:p>
          <a:p>
            <a:pPr algn="r"/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39264" y="4725144"/>
            <a:ext cx="20056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Lembar Self Assessment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Tempat pelaporan program budaya nasional, spesifik, peran pimpinan, dan partisipasi bagian di satker</a:t>
            </a:r>
          </a:p>
          <a:p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0752" y="3573016"/>
            <a:ext cx="181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Launching Program Budaya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Tempat pelaporan launching program budaya satker</a:t>
            </a:r>
          </a:p>
          <a:p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5208" y="4725144"/>
            <a:ext cx="181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Monitoring Anggaran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Tempat pelaporan rencana dan realisasi anggaran program budaya</a:t>
            </a:r>
          </a:p>
          <a:p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0472" y="4725144"/>
            <a:ext cx="181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Manual Pengguna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Mengunduh pedoman penggunaan dashboard</a:t>
            </a:r>
            <a:endParaRPr lang="id-ID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0272" y="4725144"/>
            <a:ext cx="18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Kontak Kami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Contact Person pelaporan program budaya</a:t>
            </a:r>
            <a:r>
              <a:rPr lang="id-ID" sz="1600" b="1" dirty="0">
                <a:latin typeface="+mj-lt"/>
                <a:cs typeface="Arial" pitchFamily="34" charset="0"/>
              </a:rPr>
              <a:t> </a:t>
            </a:r>
            <a:r>
              <a:rPr lang="id-ID" sz="1600" dirty="0" smtClean="0">
                <a:latin typeface="+mj-lt"/>
                <a:cs typeface="Arial" pitchFamily="34" charset="0"/>
              </a:rPr>
              <a:t>OJK Way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21352" y="2708920"/>
            <a:ext cx="1810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 smtClean="0">
                <a:latin typeface="+mj-lt"/>
                <a:cs typeface="Arial" pitchFamily="34" charset="0"/>
              </a:rPr>
              <a:t>Logout</a:t>
            </a:r>
          </a:p>
          <a:p>
            <a:r>
              <a:rPr lang="id-ID" sz="1600" dirty="0" smtClean="0">
                <a:latin typeface="+mj-lt"/>
                <a:cs typeface="Arial" pitchFamily="34" charset="0"/>
              </a:rPr>
              <a:t>Keluar dari dashboard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850306" y="227814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1861519" y="1340205"/>
            <a:ext cx="1" cy="9361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728830" y="1342586"/>
            <a:ext cx="14401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851893" y="252147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837606" y="2771402"/>
            <a:ext cx="0" cy="16561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734192" y="4418062"/>
            <a:ext cx="1172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1824543" y="2780928"/>
            <a:ext cx="28601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8068394" y="1275110"/>
            <a:ext cx="1" cy="9361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649046" y="2204864"/>
            <a:ext cx="4372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8056965" y="1275110"/>
            <a:ext cx="1440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8063252" y="2366063"/>
            <a:ext cx="0" cy="5641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975575" y="2379360"/>
            <a:ext cx="109917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8047438" y="2924944"/>
            <a:ext cx="1440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1928664" y="3068960"/>
            <a:ext cx="0" cy="18722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1916168" y="4941168"/>
            <a:ext cx="10656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1941038" y="3088084"/>
            <a:ext cx="1758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>
            <a:off x="2968770" y="4205215"/>
            <a:ext cx="870235" cy="732778"/>
            <a:chOff x="2968770" y="4205215"/>
            <a:chExt cx="870235" cy="732778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3568973" y="4921548"/>
              <a:ext cx="2700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584848" y="4205215"/>
              <a:ext cx="0" cy="7327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2968770" y="4221088"/>
              <a:ext cx="62877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Arrow Connector 103"/>
          <p:cNvCxnSpPr/>
          <p:nvPr/>
        </p:nvCxnSpPr>
        <p:spPr>
          <a:xfrm flipV="1">
            <a:off x="6033120" y="4711839"/>
            <a:ext cx="0" cy="110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3149372" y="3944104"/>
            <a:ext cx="57811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27723" y="3933056"/>
            <a:ext cx="0" cy="7920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3708674" y="4725144"/>
            <a:ext cx="2324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 flipV="1">
            <a:off x="4069856" y="4221088"/>
            <a:ext cx="4016465" cy="23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527129" y="3372870"/>
            <a:ext cx="5617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>
            <a:off x="8055554" y="3732850"/>
            <a:ext cx="13501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8068394" y="3717032"/>
            <a:ext cx="1" cy="5040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4081284" y="3366802"/>
            <a:ext cx="0" cy="8566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3282202" y="3635500"/>
            <a:ext cx="4119070" cy="1123808"/>
            <a:chOff x="3282202" y="3635500"/>
            <a:chExt cx="4119070" cy="1123808"/>
          </a:xfrm>
        </p:grpSpPr>
        <p:cxnSp>
          <p:nvCxnSpPr>
            <p:cNvPr id="133" name="Straight Arrow Connector 132"/>
            <p:cNvCxnSpPr/>
            <p:nvPr/>
          </p:nvCxnSpPr>
          <p:spPr>
            <a:xfrm flipH="1">
              <a:off x="3282202" y="3646929"/>
              <a:ext cx="6626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7388572" y="4411712"/>
              <a:ext cx="0" cy="3475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V="1">
              <a:off x="3937268" y="3635500"/>
              <a:ext cx="0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flipH="1">
              <a:off x="3925838" y="4427588"/>
              <a:ext cx="34754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0712" y="1307804"/>
            <a:ext cx="6264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6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8</a:t>
            </a:fld>
            <a:endParaRPr lang="id-ID" sz="1600"/>
          </a:p>
        </p:txBody>
      </p:sp>
      <p:sp>
        <p:nvSpPr>
          <p:cNvPr id="12" name="TextBox 11"/>
          <p:cNvSpPr txBox="1"/>
          <p:nvPr/>
        </p:nvSpPr>
        <p:spPr>
          <a:xfrm>
            <a:off x="2360712" y="2889078"/>
            <a:ext cx="46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Arial" pitchFamily="34" charset="0"/>
                <a:cs typeface="Arial" pitchFamily="34" charset="0"/>
              </a:rPr>
              <a:t>Langkah-langkah penggunaan: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0712" y="3258410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Kinikan profil satker</a:t>
            </a:r>
            <a:endParaRPr lang="id-ID" sz="2800" dirty="0">
              <a:latin typeface="Arial Black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Definisikan program budaya spesifik</a:t>
            </a: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Isi Lembar Self Assessment</a:t>
            </a: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Cetak Catatan Dinas &amp; Lembar Self Assessment</a:t>
            </a:r>
          </a:p>
          <a:p>
            <a:pPr marL="342900" indent="-342900">
              <a:buAutoNum type="arabicPeriod"/>
            </a:pPr>
            <a:r>
              <a:rPr lang="id-ID" dirty="0" smtClean="0">
                <a:latin typeface="Arial" pitchFamily="34" charset="0"/>
                <a:cs typeface="Arial" pitchFamily="34" charset="0"/>
              </a:rPr>
              <a:t>Submit Lembar Self Assessment</a:t>
            </a:r>
          </a:p>
          <a:p>
            <a:pPr marL="342900" indent="-342900">
              <a:buAutoNum type="arabicPeriod"/>
            </a:pPr>
            <a:endParaRPr lang="id-ID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32720" y="2691466"/>
            <a:ext cx="7473280" cy="1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76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1569-755D-42B6-8B36-0F1605D491BE}" type="slidenum">
              <a:rPr lang="id-ID" sz="1600" smtClean="0"/>
              <a:pPr/>
              <a:t>9</a:t>
            </a:fld>
            <a:endParaRPr lang="id-ID" sz="1600"/>
          </a:p>
        </p:txBody>
      </p:sp>
      <p:sp>
        <p:nvSpPr>
          <p:cNvPr id="11" name="TextBox 10"/>
          <p:cNvSpPr txBox="1"/>
          <p:nvPr/>
        </p:nvSpPr>
        <p:spPr>
          <a:xfrm>
            <a:off x="416496" y="38550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rial Black" panose="020B0A04020102020204" pitchFamily="34" charset="0"/>
                <a:cs typeface="Arial" pitchFamily="34" charset="0"/>
              </a:rPr>
              <a:t>Pelaporan Program Budaya</a:t>
            </a:r>
            <a:endParaRPr lang="id-ID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6536" y="1052736"/>
            <a:ext cx="345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1.  Kinikan profil satker (1/2)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75924" y="2596411"/>
            <a:ext cx="228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Klik menu</a:t>
            </a:r>
          </a:p>
          <a:p>
            <a:r>
              <a:rPr lang="id-ID" sz="1600" dirty="0" smtClean="0">
                <a:latin typeface="+mj-lt"/>
                <a:cs typeface="Arial" panose="020B0604020202020204" pitchFamily="34" charset="0"/>
              </a:rPr>
              <a:t>“</a:t>
            </a:r>
            <a:r>
              <a:rPr lang="id-ID" sz="1600" b="1" dirty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Pengaturan Pengguna</a:t>
            </a:r>
            <a:r>
              <a:rPr lang="id-ID" sz="1600" dirty="0" smtClean="0">
                <a:latin typeface="+mj-lt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560" y="1772816"/>
            <a:ext cx="5991040" cy="340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>
            <a:off x="6671382" y="2765688"/>
            <a:ext cx="60454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8309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2034</Words>
  <Application>Microsoft Office PowerPoint</Application>
  <PresentationFormat>A4 Paper (210x297 mm)</PresentationFormat>
  <Paragraphs>403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122</cp:revision>
  <dcterms:created xsi:type="dcterms:W3CDTF">2016-03-06T02:55:28Z</dcterms:created>
  <dcterms:modified xsi:type="dcterms:W3CDTF">2016-03-09T04:11:42Z</dcterms:modified>
</cp:coreProperties>
</file>